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69" r:id="rId4"/>
    <p:sldId id="370" r:id="rId5"/>
    <p:sldId id="402" r:id="rId6"/>
    <p:sldId id="289" r:id="rId7"/>
    <p:sldId id="307" r:id="rId8"/>
    <p:sldId id="290" r:id="rId9"/>
    <p:sldId id="489" r:id="rId10"/>
    <p:sldId id="471" r:id="rId11"/>
    <p:sldId id="443" r:id="rId12"/>
    <p:sldId id="444" r:id="rId13"/>
    <p:sldId id="445" r:id="rId14"/>
    <p:sldId id="448" r:id="rId15"/>
    <p:sldId id="453" r:id="rId16"/>
    <p:sldId id="449" r:id="rId17"/>
    <p:sldId id="454" r:id="rId18"/>
    <p:sldId id="450" r:id="rId19"/>
    <p:sldId id="455" r:id="rId20"/>
    <p:sldId id="478" r:id="rId21"/>
    <p:sldId id="472" r:id="rId22"/>
    <p:sldId id="293" r:id="rId23"/>
    <p:sldId id="419" r:id="rId24"/>
    <p:sldId id="420" r:id="rId25"/>
    <p:sldId id="325" r:id="rId26"/>
    <p:sldId id="342" r:id="rId27"/>
    <p:sldId id="343" r:id="rId28"/>
    <p:sldId id="345" r:id="rId29"/>
    <p:sldId id="346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09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2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7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5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8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3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58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62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5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4CAB-2321-4A60-A7A3-9F3460EFA792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08DD-9F0B-49EF-8D97-47EB14DBA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7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187" y="545738"/>
            <a:ext cx="5760721" cy="1341529"/>
          </a:xfrm>
        </p:spPr>
        <p:txBody>
          <a:bodyPr>
            <a:noAutofit/>
          </a:bodyPr>
          <a:lstStyle/>
          <a:p>
            <a:r>
              <a:rPr lang="nl-NL" b="1" dirty="0" smtClean="0"/>
              <a:t>De Tweede </a:t>
            </a:r>
            <a:br>
              <a:rPr lang="nl-NL" b="1" dirty="0" smtClean="0"/>
            </a:br>
            <a:r>
              <a:rPr lang="nl-NL" b="1" dirty="0" smtClean="0"/>
              <a:t>Wereldoorlog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5" y="2011681"/>
            <a:ext cx="6448326" cy="4846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10" y="0"/>
            <a:ext cx="5749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527" y="255983"/>
            <a:ext cx="5295901" cy="1325563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/>
              <a:t>Einde Tweede Wereldoorlog</a:t>
            </a:r>
            <a:br>
              <a:rPr lang="nl-NL" sz="3600" b="1" dirty="0" smtClean="0"/>
            </a:br>
            <a:r>
              <a:rPr lang="nl-NL" sz="2800" i="1" dirty="0" smtClean="0"/>
              <a:t>Europa &amp; Azië</a:t>
            </a:r>
            <a:endParaRPr lang="nl-NL" sz="2800" i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6287"/>
            <a:ext cx="5560867" cy="510171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58012"/>
            <a:ext cx="8714010" cy="66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Wie had het in werkelijkheid voor het zeggen in Japan tijdens WO II?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De president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De keizer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Hooggeplaatste militairen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5993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Waarom viel Japan zoveel landen 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Grondstoffen bemachtigen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Minderwaardige volkeren uitroeien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Japanse militaire leer verspreiden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14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Japanners lieten vele westerse gevangenen werken aan uitputtende bouwprojecten, zoals…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Britten, Duitsers, Nederlanders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Britten, Amerikanen, Nederlanders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Britten, Italianen, Nederlanders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4100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Wie had het in werkelijkheid voor het zeggen in Japan?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De president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De keizer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Hooggeplaatste militairen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5931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Wie had het in werkelijkheid voor het zeggen in Japan?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De president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De keizer</a:t>
            </a:r>
          </a:p>
          <a:p>
            <a:pPr marL="514350" indent="-514350">
              <a:buAutoNum type="alphaUcPeriod"/>
            </a:pPr>
            <a:r>
              <a:rPr lang="nl-NL" sz="4400" dirty="0" smtClean="0">
                <a:solidFill>
                  <a:srgbClr val="00B050"/>
                </a:solidFill>
              </a:rPr>
              <a:t>Hooggeplaatste militairen</a:t>
            </a:r>
            <a:endParaRPr lang="nl-NL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Waarom viel Japan zoveel landen 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Grondstoffen bemachtigen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Minderwaardige volkeren uitroeien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Japanse militaire leer verspreiden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9323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Waarom viel Japan zoveel landen 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>
                <a:solidFill>
                  <a:srgbClr val="00B050"/>
                </a:solidFill>
              </a:rPr>
              <a:t>Grondstoffen bemachtigen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Minderwaardige volkeren uitroeien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Japanse militaire leer verspreiden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5475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Japanners lieten vele westerse gevangenen werken aan uitputtende bouwprojecten, zoals…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Britten, Duitsers, Nederlanders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Britten, Amerikanen, Nederlanders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Britten, Italianen, Nederlanders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8129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Japanners lieten vele westerse gevangenen werken aan uitputtende bouwprojecten, zoals…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179411"/>
            <a:ext cx="10515600" cy="29368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sz="4400" dirty="0" smtClean="0"/>
              <a:t>Britten, Duitsers, Nederlanders</a:t>
            </a:r>
          </a:p>
          <a:p>
            <a:pPr marL="514350" indent="-514350">
              <a:buAutoNum type="alphaUcPeriod"/>
            </a:pPr>
            <a:r>
              <a:rPr lang="nl-NL" sz="4400" dirty="0" smtClean="0">
                <a:solidFill>
                  <a:srgbClr val="00B050"/>
                </a:solidFill>
              </a:rPr>
              <a:t>Britten, Amerikanen, Nederlanders</a:t>
            </a:r>
          </a:p>
          <a:p>
            <a:pPr marL="514350" indent="-514350">
              <a:buAutoNum type="alphaUcPeriod"/>
            </a:pPr>
            <a:r>
              <a:rPr lang="nl-NL" sz="4400" dirty="0" smtClean="0"/>
              <a:t>Britten, Italianen, Nederlanders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2925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0"/>
            <a:ext cx="10515600" cy="1325563"/>
          </a:xfrm>
        </p:spPr>
        <p:txBody>
          <a:bodyPr/>
          <a:lstStyle/>
          <a:p>
            <a:r>
              <a:rPr lang="nl-NL" dirty="0" smtClean="0"/>
              <a:t>Lees H1 en H2 en zet in juiste volgorde: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255776"/>
            <a:ext cx="10515600" cy="5388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A. Saarland </a:t>
            </a:r>
            <a:r>
              <a:rPr lang="nl-NL" dirty="0"/>
              <a:t>komt weer bij </a:t>
            </a:r>
            <a:r>
              <a:rPr lang="nl-NL" dirty="0" smtClean="0"/>
              <a:t>Duitsland</a:t>
            </a:r>
          </a:p>
          <a:p>
            <a:pPr marL="0" indent="0">
              <a:buNone/>
            </a:pPr>
            <a:r>
              <a:rPr lang="nl-NL" dirty="0" smtClean="0"/>
              <a:t>B. Oostenrijk </a:t>
            </a:r>
            <a:r>
              <a:rPr lang="nl-NL" dirty="0"/>
              <a:t>wordt </a:t>
            </a:r>
            <a:r>
              <a:rPr lang="nl-NL" b="1" dirty="0"/>
              <a:t>geannexeerd</a:t>
            </a:r>
            <a:r>
              <a:rPr lang="nl-NL" dirty="0"/>
              <a:t> (</a:t>
            </a:r>
            <a:r>
              <a:rPr lang="nl-NL" b="1" dirty="0"/>
              <a:t>Anschluss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          </a:t>
            </a:r>
            <a:r>
              <a:rPr lang="nl-NL" b="1" dirty="0"/>
              <a:t>Conferentie van München</a:t>
            </a:r>
            <a:r>
              <a:rPr lang="nl-NL" dirty="0"/>
              <a:t> vindt plaats</a:t>
            </a:r>
            <a:br>
              <a:rPr lang="nl-NL" dirty="0"/>
            </a:br>
            <a:r>
              <a:rPr lang="nl-NL" dirty="0"/>
              <a:t>          Tsjechische Sudetenland komt bij Duitsland</a:t>
            </a:r>
          </a:p>
          <a:p>
            <a:pPr marL="0" indent="0">
              <a:buNone/>
            </a:pPr>
            <a:r>
              <a:rPr lang="nl-NL" dirty="0" smtClean="0"/>
              <a:t>C. Hitler </a:t>
            </a:r>
            <a:r>
              <a:rPr lang="nl-NL" dirty="0"/>
              <a:t>krijgt de macht in Duitsland </a:t>
            </a:r>
            <a:r>
              <a:rPr lang="nl-NL" dirty="0">
                <a:sym typeface="Wingdings" pitchFamily="2" charset="2"/>
              </a:rPr>
              <a:t> Nazi-Duitsland (ND)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D. Verdrag van Versailles</a:t>
            </a:r>
          </a:p>
          <a:p>
            <a:pPr marL="0" indent="0">
              <a:buNone/>
            </a:pPr>
            <a:r>
              <a:rPr lang="nl-NL" dirty="0" smtClean="0"/>
              <a:t>E. De wereldwijde economische crisis slaat toe</a:t>
            </a:r>
          </a:p>
          <a:p>
            <a:pPr marL="0" indent="0">
              <a:buNone/>
            </a:pPr>
            <a:r>
              <a:rPr lang="nl-NL" dirty="0" smtClean="0"/>
              <a:t>F. Rijnland door Duitse troepen bezet</a:t>
            </a:r>
            <a:br>
              <a:rPr lang="nl-NL" dirty="0" smtClean="0"/>
            </a:br>
            <a:r>
              <a:rPr lang="nl-NL" dirty="0" smtClean="0"/>
              <a:t>          Hitler en Mussolini sluiten bondgenootschap</a:t>
            </a:r>
          </a:p>
          <a:p>
            <a:pPr marL="0" indent="0">
              <a:buNone/>
            </a:pPr>
            <a:r>
              <a:rPr lang="nl-NL" dirty="0" smtClean="0"/>
              <a:t>G. Tsjechië wordt bezet, Slowakije een </a:t>
            </a:r>
            <a:r>
              <a:rPr lang="nl-NL" b="1" dirty="0" smtClean="0"/>
              <a:t>vazalstaat</a:t>
            </a:r>
            <a:r>
              <a:rPr lang="nl-NL" dirty="0" smtClean="0"/>
              <a:t> van ND</a:t>
            </a:r>
            <a:br>
              <a:rPr lang="nl-NL" dirty="0" smtClean="0"/>
            </a:br>
            <a:r>
              <a:rPr lang="nl-NL" dirty="0" smtClean="0"/>
              <a:t>          </a:t>
            </a:r>
            <a:r>
              <a:rPr lang="nl-NL" b="1" dirty="0" smtClean="0"/>
              <a:t>Molotov-Ribbentroppact</a:t>
            </a:r>
            <a:r>
              <a:rPr lang="nl-NL" dirty="0" smtClean="0"/>
              <a:t>: bondgenootschap ND en Sovjet-Unie</a:t>
            </a:r>
          </a:p>
          <a:p>
            <a:pPr marL="0" indent="0">
              <a:buNone/>
            </a:pPr>
            <a:r>
              <a:rPr lang="nl-NL" dirty="0" smtClean="0"/>
              <a:t>H. Mussolini </a:t>
            </a:r>
            <a:r>
              <a:rPr lang="nl-NL" dirty="0"/>
              <a:t>grijpt de macht in </a:t>
            </a:r>
            <a:r>
              <a:rPr lang="nl-NL" dirty="0" smtClean="0"/>
              <a:t>Italië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0"/>
            <a:ext cx="11141529" cy="68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96" y="-20271"/>
            <a:ext cx="9122097" cy="68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7" y="387413"/>
            <a:ext cx="11596769" cy="1325563"/>
          </a:xfrm>
        </p:spPr>
        <p:txBody>
          <a:bodyPr/>
          <a:lstStyle/>
          <a:p>
            <a:r>
              <a:rPr lang="nl-NL" dirty="0"/>
              <a:t>Verloop van de Tweede Wereldoorlog</a:t>
            </a:r>
            <a:br>
              <a:rPr lang="nl-NL" dirty="0"/>
            </a:br>
            <a:r>
              <a:rPr lang="nl-NL" sz="2200" i="1" dirty="0"/>
              <a:t>Fase </a:t>
            </a:r>
            <a:r>
              <a:rPr lang="nl-NL" sz="2200" i="1" dirty="0" smtClean="0"/>
              <a:t>3: februari 1943 – mei </a:t>
            </a:r>
            <a:r>
              <a:rPr lang="nl-NL" sz="2200" i="1" smtClean="0"/>
              <a:t>(augustus) </a:t>
            </a:r>
            <a:r>
              <a:rPr lang="nl-NL" sz="2200" i="1" dirty="0" smtClean="0"/>
              <a:t>1945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712976"/>
            <a:ext cx="11090365" cy="5145024"/>
          </a:xfrm>
        </p:spPr>
        <p:txBody>
          <a:bodyPr>
            <a:noAutofit/>
          </a:bodyPr>
          <a:lstStyle/>
          <a:p>
            <a:r>
              <a:rPr lang="nl-NL" sz="2700" dirty="0" smtClean="0"/>
              <a:t>1943, februari: Duitse nederlaag bij Slag om Stalingrad.</a:t>
            </a:r>
            <a:br>
              <a:rPr lang="nl-NL" sz="2700" dirty="0" smtClean="0"/>
            </a:br>
            <a:r>
              <a:rPr lang="nl-NL" sz="2700" dirty="0" smtClean="0"/>
              <a:t>           juni: Italië </a:t>
            </a:r>
            <a:r>
              <a:rPr lang="nl-NL" sz="2700" b="1" dirty="0" smtClean="0"/>
              <a:t>capituleert</a:t>
            </a:r>
            <a:r>
              <a:rPr lang="nl-NL" sz="2700" dirty="0" smtClean="0"/>
              <a:t>. ND bezet het land.</a:t>
            </a:r>
            <a:endParaRPr lang="nl-NL" sz="2700" b="1" dirty="0" smtClean="0"/>
          </a:p>
          <a:p>
            <a:r>
              <a:rPr lang="nl-NL" sz="2700" dirty="0" smtClean="0"/>
              <a:t>1944, juni: </a:t>
            </a:r>
            <a:r>
              <a:rPr lang="nl-NL" sz="2700" dirty="0" err="1" smtClean="0"/>
              <a:t>Decision</a:t>
            </a:r>
            <a:r>
              <a:rPr lang="nl-NL" sz="2700" dirty="0" smtClean="0"/>
              <a:t> Day (D-day). Geallieerde troepen worden aan wal bij Normandië (Frankrijk) gezet. In de volgende maanden worden Frankrijk, België en Zuid-Nederland bevrijd.</a:t>
            </a:r>
            <a:br>
              <a:rPr lang="nl-NL" sz="2700" dirty="0" smtClean="0"/>
            </a:br>
            <a:r>
              <a:rPr lang="nl-NL" sz="2700" dirty="0" smtClean="0"/>
              <a:t>           september: </a:t>
            </a:r>
            <a:r>
              <a:rPr lang="nl-NL" sz="2700" b="1" dirty="0" err="1" smtClean="0"/>
              <a:t>Operation</a:t>
            </a:r>
            <a:r>
              <a:rPr lang="nl-NL" sz="2700" b="1" dirty="0" smtClean="0"/>
              <a:t> Market Garden</a:t>
            </a:r>
            <a:r>
              <a:rPr lang="nl-NL" sz="2700" dirty="0" smtClean="0"/>
              <a:t>, om Midden en Noord-Nederland te bevrijden, mislukt. Hongerwinter volgt.</a:t>
            </a:r>
          </a:p>
          <a:p>
            <a:r>
              <a:rPr lang="nl-NL" sz="2700" dirty="0" smtClean="0"/>
              <a:t>1945, januari: Russen trekken Duitsland binnen.</a:t>
            </a:r>
            <a:br>
              <a:rPr lang="nl-NL" sz="2700" dirty="0" smtClean="0"/>
            </a:br>
            <a:r>
              <a:rPr lang="nl-NL" sz="2700" dirty="0" smtClean="0"/>
              <a:t>          april: Russen trekken Berlijn binnen. </a:t>
            </a:r>
            <a:br>
              <a:rPr lang="nl-NL" sz="2700" dirty="0" smtClean="0"/>
            </a:br>
            <a:r>
              <a:rPr lang="nl-NL" sz="2700" dirty="0" smtClean="0"/>
              <a:t>          mei: Nazi-Duitsland geeft zich over, Nederland bevrijd.</a:t>
            </a:r>
            <a:br>
              <a:rPr lang="nl-NL" sz="2700" dirty="0" smtClean="0"/>
            </a:br>
            <a:r>
              <a:rPr lang="nl-NL" sz="2700" dirty="0" smtClean="0"/>
              <a:t>          augustus: na twee Amerikaanse atoombommen geeft Japan zich over. De Tweede Wereldoorlog is afgelopen.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40194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02276" y="295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solidFill>
                  <a:schemeClr val="bg1">
                    <a:lumMod val="75000"/>
                  </a:schemeClr>
                </a:solidFill>
              </a:rPr>
              <a:t>De weg naar de </a:t>
            </a:r>
            <a:r>
              <a:rPr lang="nl-NL" sz="4800" b="1" dirty="0" err="1" smtClean="0">
                <a:solidFill>
                  <a:schemeClr val="bg1">
                    <a:lumMod val="75000"/>
                  </a:schemeClr>
                </a:solidFill>
              </a:rPr>
              <a:t>Shoa</a:t>
            </a:r>
            <a:r>
              <a:rPr lang="nl-NL" sz="4800" b="1" dirty="0" smtClean="0">
                <a:solidFill>
                  <a:schemeClr val="bg1">
                    <a:lumMod val="75000"/>
                  </a:schemeClr>
                </a:solidFill>
              </a:rPr>
              <a:t> (1/2)</a:t>
            </a:r>
          </a:p>
          <a:p>
            <a:r>
              <a:rPr lang="nl-NL" sz="3200" i="1" dirty="0" smtClean="0">
                <a:solidFill>
                  <a:schemeClr val="bg1">
                    <a:lumMod val="75000"/>
                  </a:schemeClr>
                </a:solidFill>
              </a:rPr>
              <a:t>Hoe heeft het zover kunnen komen?</a:t>
            </a:r>
            <a:endParaRPr lang="nl-NL" sz="3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702276" y="1760710"/>
            <a:ext cx="10651524" cy="472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i="1" dirty="0" smtClean="0">
                <a:solidFill>
                  <a:schemeClr val="bg1">
                    <a:lumMod val="85000"/>
                  </a:schemeClr>
                </a:solidFill>
              </a:rPr>
              <a:t>Pogroms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vonden vanaf de middeleeuwen plaats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19</a:t>
            </a:r>
            <a:r>
              <a:rPr lang="nl-NL" baseline="30000" dirty="0" smtClean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eeuw kregen Joden gelijke rechten, maar door nationalisme werden veel Joden gehaat (</a:t>
            </a:r>
            <a:r>
              <a:rPr lang="nl-NL" b="1" i="1" dirty="0" smtClean="0">
                <a:solidFill>
                  <a:schemeClr val="bg1">
                    <a:lumMod val="85000"/>
                  </a:schemeClr>
                </a:solidFill>
              </a:rPr>
              <a:t>antisemitisme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). Temeer vanwege hun belangrijke verworven posities.</a:t>
            </a:r>
            <a:br>
              <a:rPr lang="nl-NL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Jaren 20: door opkomst nationaalsocialisme groei antisemitisme.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1933: nazi’s boycotten Joodse winkels, ontslaan veel Joden uit functie.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1935: </a:t>
            </a:r>
            <a:r>
              <a:rPr lang="nl-NL" b="1" i="1" dirty="0" err="1" smtClean="0">
                <a:solidFill>
                  <a:schemeClr val="bg1">
                    <a:lumMod val="85000"/>
                  </a:schemeClr>
                </a:solidFill>
              </a:rPr>
              <a:t>Neurenberger</a:t>
            </a:r>
            <a:r>
              <a:rPr lang="nl-NL" b="1" i="1" dirty="0" smtClean="0">
                <a:solidFill>
                  <a:schemeClr val="bg1">
                    <a:lumMod val="85000"/>
                  </a:schemeClr>
                </a:solidFill>
              </a:rPr>
              <a:t> Wetten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, Joden als tweederangs burgers.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1938: </a:t>
            </a:r>
            <a:r>
              <a:rPr lang="nl-NL" b="1" i="1" dirty="0" err="1" smtClean="0">
                <a:solidFill>
                  <a:schemeClr val="bg1">
                    <a:lumMod val="85000"/>
                  </a:schemeClr>
                </a:solidFill>
              </a:rPr>
              <a:t>Kristallnacht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, pogrom in Duitsland. Veel Joden vluchten.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1939: Joden moeten in Duitsland de gele davidster dragen.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02276" y="295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solidFill>
                  <a:schemeClr val="bg1">
                    <a:lumMod val="75000"/>
                  </a:schemeClr>
                </a:solidFill>
              </a:rPr>
              <a:t>De weg naar de </a:t>
            </a:r>
            <a:r>
              <a:rPr lang="nl-NL" sz="4800" b="1" dirty="0" err="1" smtClean="0">
                <a:solidFill>
                  <a:schemeClr val="bg1">
                    <a:lumMod val="75000"/>
                  </a:schemeClr>
                </a:solidFill>
              </a:rPr>
              <a:t>Shoa</a:t>
            </a:r>
            <a:r>
              <a:rPr lang="nl-NL" sz="4800" b="1" dirty="0" smtClean="0">
                <a:solidFill>
                  <a:schemeClr val="bg1">
                    <a:lumMod val="75000"/>
                  </a:schemeClr>
                </a:solidFill>
              </a:rPr>
              <a:t> (2/2)</a:t>
            </a:r>
          </a:p>
          <a:p>
            <a:r>
              <a:rPr lang="nl-NL" sz="3200" i="1" dirty="0" smtClean="0">
                <a:solidFill>
                  <a:schemeClr val="bg1">
                    <a:lumMod val="75000"/>
                  </a:schemeClr>
                </a:solidFill>
              </a:rPr>
              <a:t>Hoe heeft het zover kunnen komen?</a:t>
            </a:r>
            <a:endParaRPr lang="nl-NL" sz="3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702276" y="1760710"/>
            <a:ext cx="10651524" cy="472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1939: in het veroverde Polen worden Joden door </a:t>
            </a:r>
            <a:r>
              <a:rPr lang="nl-NL" b="1" i="1" dirty="0" err="1" smtClean="0">
                <a:solidFill>
                  <a:schemeClr val="bg1">
                    <a:lumMod val="95000"/>
                  </a:schemeClr>
                </a:solidFill>
              </a:rPr>
              <a:t>Einsatzgruppen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doodgeschoten. Vanwege de grote hoeveelheden, worden Joden in </a:t>
            </a:r>
            <a:r>
              <a:rPr lang="nl-NL" b="1" i="1" dirty="0" smtClean="0">
                <a:solidFill>
                  <a:schemeClr val="bg1">
                    <a:lumMod val="95000"/>
                  </a:schemeClr>
                </a:solidFill>
              </a:rPr>
              <a:t>getto’s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gestopt.</a:t>
            </a:r>
          </a:p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1941: na de Duitse inval van de Sovjet-Unie werden Joden in veroverde gebieden systematisch doodgeschoten. De </a:t>
            </a:r>
            <a:r>
              <a:rPr lang="nl-NL" b="1" i="1" dirty="0" smtClean="0">
                <a:solidFill>
                  <a:schemeClr val="bg1">
                    <a:lumMod val="95000"/>
                  </a:schemeClr>
                </a:solidFill>
              </a:rPr>
              <a:t>Einsatzgruppen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werden geholpen door lokale </a:t>
            </a:r>
            <a:r>
              <a:rPr lang="nl-NL" b="1" i="1" dirty="0" smtClean="0">
                <a:solidFill>
                  <a:schemeClr val="bg1">
                    <a:lumMod val="95000"/>
                  </a:schemeClr>
                </a:solidFill>
              </a:rPr>
              <a:t>collaborateurs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1942: </a:t>
            </a:r>
            <a:r>
              <a:rPr lang="nl-NL" b="1" i="1" dirty="0" err="1" smtClean="0">
                <a:solidFill>
                  <a:schemeClr val="bg1">
                    <a:lumMod val="95000"/>
                  </a:schemeClr>
                </a:solidFill>
              </a:rPr>
              <a:t>Wannseeconferentie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, de nazi’s besloten de Joden te vergassen in </a:t>
            </a:r>
            <a:r>
              <a:rPr lang="nl-NL" b="1" i="1" dirty="0" smtClean="0">
                <a:solidFill>
                  <a:schemeClr val="bg1">
                    <a:lumMod val="95000"/>
                  </a:schemeClr>
                </a:solidFill>
              </a:rPr>
              <a:t>vernietigingskampen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met </a:t>
            </a:r>
            <a:r>
              <a:rPr lang="nl-NL" dirty="0" err="1" smtClean="0">
                <a:solidFill>
                  <a:schemeClr val="bg1">
                    <a:lumMod val="95000"/>
                  </a:schemeClr>
                </a:solidFill>
              </a:rPr>
              <a:t>Zyklon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B.</a:t>
            </a:r>
          </a:p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1945: zes miljoen Joden vinden de dood. Joden spreken van de </a:t>
            </a:r>
            <a:r>
              <a:rPr lang="nl-NL" b="1" i="1" dirty="0" err="1" smtClean="0">
                <a:solidFill>
                  <a:schemeClr val="bg1">
                    <a:lumMod val="95000"/>
                  </a:schemeClr>
                </a:solidFill>
              </a:rPr>
              <a:t>Shoa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, veel historici van de </a:t>
            </a:r>
            <a:r>
              <a:rPr lang="nl-NL" b="1" i="1" dirty="0" smtClean="0">
                <a:solidFill>
                  <a:schemeClr val="bg1">
                    <a:lumMod val="95000"/>
                  </a:schemeClr>
                </a:solidFill>
              </a:rPr>
              <a:t>Holocaust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. Het beroemdste slachtoffer is Anne Frank. Zij kwam in maart 1945 door ziekte en uitputting om het leven.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r>
              <a:rPr lang="nl-NL" b="1" dirty="0" smtClean="0"/>
              <a:t>Chiune Sugihara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07300" y="10033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Chiune Sugihara</a:t>
            </a:r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165100" y="6299200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Oskar Schindler</a:t>
            </a:r>
            <a:endParaRPr lang="nl-N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70400" y="4991100"/>
            <a:ext cx="171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Giorgio Perlasca</a:t>
            </a:r>
          </a:p>
          <a:p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4508500" y="3175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Raoul Wallenberg</a:t>
            </a:r>
            <a:endParaRPr lang="nl-N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13716" y="486153"/>
            <a:ext cx="4002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Verzet tegen de </a:t>
            </a:r>
            <a:r>
              <a:rPr lang="nl-NL" sz="3200" b="1" dirty="0" err="1" smtClean="0">
                <a:solidFill>
                  <a:schemeClr val="bg1">
                    <a:lumMod val="85000"/>
                  </a:schemeClr>
                </a:solidFill>
              </a:rPr>
              <a:t>Shoa</a:t>
            </a:r>
            <a:endParaRPr lang="nl-NL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l-NL" sz="32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ebruaristaking (1941)</a:t>
            </a:r>
            <a:endParaRPr lang="nl-NL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7" y="0"/>
            <a:ext cx="7075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8" y="0"/>
            <a:ext cx="6308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54000" y="635000"/>
            <a:ext cx="4978400" cy="5905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Cartoon</a:t>
            </a:r>
            <a:r>
              <a:rPr kumimoji="0" lang="nl-N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1. Wat is het doel van Hitler?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Is de tekenaar een voor</a:t>
            </a:r>
            <a:r>
              <a:rPr kumimoji="0" lang="nl-N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tegenstander van Hitler? Leg je antwoord uit.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world war 2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0"/>
            <a:ext cx="5562600" cy="6943726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06400" y="177800"/>
            <a:ext cx="5651500" cy="6858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Cartoon</a:t>
            </a:r>
            <a:r>
              <a:rPr kumimoji="0" lang="nl-N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1. Welk land moet de kleine jongen voorstellen?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‘Wacht</a:t>
            </a:r>
            <a:r>
              <a:rPr kumimoji="0" lang="nl-N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maar tot ik groot ben…’ Welk land zal ervoor zorgen dat de kleine jongen groot wordt?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 smtClean="0">
                <a:latin typeface="+mj-lt"/>
                <a:ea typeface="+mj-ea"/>
                <a:cs typeface="+mj-cs"/>
              </a:rPr>
              <a:t>3. Welke gebeurtenis kun je daar aan koppelen?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fbeeldingsresultaat voor world war 2 political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0"/>
            <a:ext cx="6705600" cy="6876194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54000" y="635000"/>
            <a:ext cx="5080000" cy="5905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Cartoon</a:t>
            </a:r>
            <a:r>
              <a:rPr kumimoji="0" lang="nl-NL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smtClean="0">
                <a:latin typeface="+mj-lt"/>
                <a:ea typeface="+mj-ea"/>
                <a:cs typeface="+mj-cs"/>
              </a:rPr>
              <a:t>De militair is de Amerikaanse bevelhebber MacArthur.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smtClean="0">
                <a:latin typeface="+mj-lt"/>
                <a:ea typeface="+mj-ea"/>
                <a:cs typeface="+mj-cs"/>
              </a:rPr>
              <a:t>1. Welk plan van Japan proberen de Amerikanen te voorkomen?</a:t>
            </a:r>
            <a:br>
              <a:rPr lang="nl-NL" sz="3600" dirty="0" smtClean="0">
                <a:latin typeface="+mj-lt"/>
                <a:ea typeface="+mj-ea"/>
                <a:cs typeface="+mj-cs"/>
              </a:rPr>
            </a:br>
            <a:r>
              <a:rPr lang="nl-NL" sz="3600" dirty="0" smtClean="0">
                <a:latin typeface="+mj-lt"/>
                <a:ea typeface="+mj-ea"/>
                <a:cs typeface="+mj-cs"/>
              </a:rPr>
              <a:t>2. Is het Japanse plan gelukt?</a:t>
            </a:r>
            <a:endParaRPr kumimoji="0" lang="nl-NL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1300" y="4546601"/>
            <a:ext cx="12192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“Denk snel, keizer. Overgeven en nog iets hebben of… onvoorwaarderlijke vernietiging”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82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54000" y="0"/>
            <a:ext cx="10706100" cy="109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Cartoon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8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8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8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5900" y="5143500"/>
            <a:ext cx="115824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smtClean="0">
                <a:latin typeface="+mj-lt"/>
                <a:ea typeface="+mj-ea"/>
                <a:cs typeface="+mj-cs"/>
              </a:rPr>
              <a:t>1. Hoe kregen de Amerikanen het voor elkaar dat Japan zich uiteindelijk overgaf? </a:t>
            </a:r>
            <a:br>
              <a:rPr lang="nl-NL" sz="3600" dirty="0" smtClean="0">
                <a:latin typeface="+mj-lt"/>
                <a:ea typeface="+mj-ea"/>
                <a:cs typeface="+mj-cs"/>
              </a:rPr>
            </a:br>
            <a:r>
              <a:rPr lang="nl-NL" sz="3600" dirty="0" smtClean="0">
                <a:latin typeface="+mj-lt"/>
                <a:ea typeface="+mj-ea"/>
                <a:cs typeface="+mj-cs"/>
              </a:rPr>
              <a:t>2. Stel, Japan had zich niet overgegeven. Wat was het gevolg?</a:t>
            </a:r>
            <a:endParaRPr kumimoji="0" lang="nl-NL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0"/>
            <a:ext cx="10515600" cy="1325563"/>
          </a:xfrm>
        </p:spPr>
        <p:txBody>
          <a:bodyPr/>
          <a:lstStyle/>
          <a:p>
            <a:r>
              <a:rPr lang="nl-NL" dirty="0" smtClean="0"/>
              <a:t>Aanloop naar de Tweede Wereldoorlog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255776"/>
            <a:ext cx="10515600" cy="538886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1919 Verdrag van Versailles </a:t>
            </a:r>
            <a:r>
              <a:rPr lang="nl-NL" dirty="0" smtClean="0">
                <a:solidFill>
                  <a:srgbClr val="FF0000"/>
                </a:solidFill>
              </a:rPr>
              <a:t>D</a:t>
            </a:r>
          </a:p>
          <a:p>
            <a:r>
              <a:rPr lang="nl-NL" dirty="0" smtClean="0"/>
              <a:t>1922 Mussolini grijpt de macht in Italië </a:t>
            </a:r>
            <a:r>
              <a:rPr lang="nl-NL" dirty="0" smtClean="0">
                <a:solidFill>
                  <a:srgbClr val="FF0000"/>
                </a:solidFill>
              </a:rPr>
              <a:t>H</a:t>
            </a:r>
          </a:p>
          <a:p>
            <a:r>
              <a:rPr lang="nl-NL" dirty="0" smtClean="0"/>
              <a:t>1929 De wereldwijde economische crisis slaat toe </a:t>
            </a:r>
            <a:r>
              <a:rPr lang="nl-NL" dirty="0" smtClean="0">
                <a:solidFill>
                  <a:srgbClr val="FF0000"/>
                </a:solidFill>
              </a:rPr>
              <a:t>E</a:t>
            </a:r>
          </a:p>
          <a:p>
            <a:r>
              <a:rPr lang="nl-NL" dirty="0" smtClean="0"/>
              <a:t>1933 Hitler krijgt de macht in Duitsland </a:t>
            </a:r>
            <a:r>
              <a:rPr lang="nl-NL" dirty="0" smtClean="0">
                <a:sym typeface="Wingdings" pitchFamily="2" charset="2"/>
              </a:rPr>
              <a:t> Nazi-Duitsland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nl-NL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nl-NL" dirty="0" smtClean="0"/>
              <a:t>1935 Saarland komt weer bij Duitsland </a:t>
            </a:r>
            <a:r>
              <a:rPr lang="nl-NL" dirty="0" smtClean="0">
                <a:solidFill>
                  <a:srgbClr val="FF0000"/>
                </a:solidFill>
              </a:rPr>
              <a:t>A</a:t>
            </a:r>
          </a:p>
          <a:p>
            <a:r>
              <a:rPr lang="nl-NL" dirty="0" smtClean="0"/>
              <a:t>1936 Rijnland door Duitse troepen bezet          </a:t>
            </a:r>
            <a:r>
              <a:rPr lang="nl-NL" dirty="0" smtClean="0">
                <a:solidFill>
                  <a:srgbClr val="FF0000"/>
                </a:solidFill>
              </a:rPr>
              <a:t>F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    Hitler en Mussolini sluiten bondgenootschap </a:t>
            </a:r>
            <a:endParaRPr lang="nl-NL" dirty="0"/>
          </a:p>
          <a:p>
            <a:r>
              <a:rPr lang="nl-NL" dirty="0" smtClean="0"/>
              <a:t>1938 Oostenrijk wordt </a:t>
            </a:r>
            <a:r>
              <a:rPr lang="nl-NL" b="1" dirty="0" smtClean="0"/>
              <a:t>geannexeerd</a:t>
            </a:r>
            <a:r>
              <a:rPr lang="nl-NL" dirty="0" smtClean="0"/>
              <a:t> (</a:t>
            </a:r>
            <a:r>
              <a:rPr lang="nl-NL" b="1" dirty="0" smtClean="0"/>
              <a:t>Anschluss</a:t>
            </a:r>
            <a:r>
              <a:rPr lang="nl-NL" dirty="0" smtClean="0"/>
              <a:t>)   </a:t>
            </a:r>
            <a:r>
              <a:rPr lang="nl-NL" dirty="0" smtClean="0">
                <a:solidFill>
                  <a:srgbClr val="FF0000"/>
                </a:solidFill>
              </a:rPr>
              <a:t>B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    </a:t>
            </a:r>
            <a:r>
              <a:rPr lang="nl-NL" b="1" dirty="0" smtClean="0"/>
              <a:t>Conferentie van München</a:t>
            </a:r>
            <a:r>
              <a:rPr lang="nl-NL" dirty="0" smtClean="0"/>
              <a:t> vindt plaats</a:t>
            </a:r>
            <a:br>
              <a:rPr lang="nl-NL" dirty="0" smtClean="0"/>
            </a:br>
            <a:r>
              <a:rPr lang="nl-NL" dirty="0" smtClean="0"/>
              <a:t>          Tsjechische Sudetenland komt bij Duitsland</a:t>
            </a:r>
          </a:p>
          <a:p>
            <a:r>
              <a:rPr lang="nl-NL" dirty="0" smtClean="0"/>
              <a:t>1939 Tsjechië wordt bezet, Slowakije een </a:t>
            </a:r>
            <a:r>
              <a:rPr lang="nl-NL" b="1" dirty="0" smtClean="0"/>
              <a:t>vazalstaat</a:t>
            </a:r>
            <a:r>
              <a:rPr lang="nl-NL" dirty="0" smtClean="0"/>
              <a:t> van ND         </a:t>
            </a:r>
            <a:r>
              <a:rPr lang="nl-NL" dirty="0" smtClean="0">
                <a:solidFill>
                  <a:srgbClr val="FF0000"/>
                </a:solidFill>
              </a:rPr>
              <a:t>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    </a:t>
            </a:r>
            <a:r>
              <a:rPr lang="nl-NL" b="1" dirty="0" smtClean="0"/>
              <a:t>Molotov-Ribbentroppact</a:t>
            </a:r>
            <a:r>
              <a:rPr lang="nl-NL" dirty="0" smtClean="0"/>
              <a:t>: bondgenootschap ND en Sovjet-Unie     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530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0"/>
            <a:ext cx="10515600" cy="1325563"/>
          </a:xfrm>
        </p:spPr>
        <p:txBody>
          <a:bodyPr/>
          <a:lstStyle/>
          <a:p>
            <a:r>
              <a:rPr lang="nl-NL" dirty="0" smtClean="0"/>
              <a:t>Aanloop naar de Tweede Wereldoorlog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255776"/>
            <a:ext cx="10515600" cy="538886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1919 Verdrag van Versailles</a:t>
            </a:r>
          </a:p>
          <a:p>
            <a:r>
              <a:rPr lang="nl-NL" dirty="0" smtClean="0"/>
              <a:t>1922 Mussolini grijpt de macht in Italië</a:t>
            </a:r>
          </a:p>
          <a:p>
            <a:r>
              <a:rPr lang="nl-NL" dirty="0" smtClean="0"/>
              <a:t>1929 De wereldwijde economische crisis slaat toe</a:t>
            </a:r>
          </a:p>
          <a:p>
            <a:r>
              <a:rPr lang="nl-NL" dirty="0" smtClean="0"/>
              <a:t>1933 Hitler krijgt de macht in Duitsland </a:t>
            </a:r>
            <a:r>
              <a:rPr lang="nl-NL" dirty="0" smtClean="0">
                <a:sym typeface="Wingdings" pitchFamily="2" charset="2"/>
              </a:rPr>
              <a:t> Nazi-Duitsland (ND)</a:t>
            </a:r>
            <a:endParaRPr lang="nl-NL" dirty="0" smtClean="0"/>
          </a:p>
          <a:p>
            <a:r>
              <a:rPr lang="nl-NL" dirty="0" smtClean="0"/>
              <a:t>1935 Saarland komt weer bij Duitsland</a:t>
            </a:r>
          </a:p>
          <a:p>
            <a:r>
              <a:rPr lang="nl-NL" dirty="0" smtClean="0"/>
              <a:t>1936 Rijnland door Duitse troepen bezet</a:t>
            </a:r>
            <a:br>
              <a:rPr lang="nl-NL" dirty="0" smtClean="0"/>
            </a:br>
            <a:r>
              <a:rPr lang="nl-NL" dirty="0" smtClean="0"/>
              <a:t>          Hitler en Mussolini sluiten bondgenootschap (As Rome-Berlijn)</a:t>
            </a:r>
          </a:p>
          <a:p>
            <a:r>
              <a:rPr lang="nl-NL" dirty="0" smtClean="0"/>
              <a:t>1938 Oostenrijk wordt </a:t>
            </a:r>
            <a:r>
              <a:rPr lang="nl-NL" b="1" dirty="0" smtClean="0"/>
              <a:t>geannexeerd</a:t>
            </a:r>
            <a:r>
              <a:rPr lang="nl-NL" dirty="0" smtClean="0"/>
              <a:t> (</a:t>
            </a:r>
            <a:r>
              <a:rPr lang="nl-NL" b="1" dirty="0" smtClean="0"/>
              <a:t>Anschluss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          </a:t>
            </a:r>
            <a:r>
              <a:rPr lang="nl-NL" b="1" dirty="0" smtClean="0"/>
              <a:t>Conferentie van München</a:t>
            </a:r>
            <a:r>
              <a:rPr lang="nl-NL" dirty="0" smtClean="0"/>
              <a:t> vindt plaats</a:t>
            </a:r>
            <a:br>
              <a:rPr lang="nl-NL" dirty="0" smtClean="0"/>
            </a:br>
            <a:r>
              <a:rPr lang="nl-NL" dirty="0" smtClean="0"/>
              <a:t>          Tsjechische Sudetenland komt bij Duitsland</a:t>
            </a:r>
          </a:p>
          <a:p>
            <a:r>
              <a:rPr lang="nl-NL" dirty="0" smtClean="0"/>
              <a:t>1939 Tsjechië wordt bezet, Slowakije een </a:t>
            </a:r>
            <a:r>
              <a:rPr lang="nl-NL" b="1" dirty="0" smtClean="0"/>
              <a:t>vazalstaat</a:t>
            </a:r>
            <a:r>
              <a:rPr lang="nl-NL" dirty="0" smtClean="0"/>
              <a:t> van ND</a:t>
            </a:r>
            <a:br>
              <a:rPr lang="nl-NL" dirty="0" smtClean="0"/>
            </a:br>
            <a:r>
              <a:rPr lang="nl-NL" dirty="0" smtClean="0"/>
              <a:t>          </a:t>
            </a:r>
            <a:r>
              <a:rPr lang="nl-NL" b="1" dirty="0" smtClean="0"/>
              <a:t>Molotov-Ribbentroppact</a:t>
            </a:r>
            <a:r>
              <a:rPr lang="nl-NL" dirty="0" smtClean="0"/>
              <a:t>: bondgenootschap ND en Sovjet-Unie     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95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zi-Soviet 19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-4221"/>
            <a:ext cx="5549447" cy="68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5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7" y="387413"/>
            <a:ext cx="11596769" cy="1325563"/>
          </a:xfrm>
        </p:spPr>
        <p:txBody>
          <a:bodyPr/>
          <a:lstStyle/>
          <a:p>
            <a:r>
              <a:rPr lang="nl-NL" dirty="0" smtClean="0"/>
              <a:t>Verloop van de Tweede Wereldoorlog</a:t>
            </a:r>
            <a:br>
              <a:rPr lang="nl-NL" dirty="0" smtClean="0"/>
            </a:br>
            <a:r>
              <a:rPr lang="nl-NL" sz="2200" i="1" dirty="0"/>
              <a:t>Fase </a:t>
            </a:r>
            <a:r>
              <a:rPr lang="nl-NL" sz="2200" i="1" dirty="0" smtClean="0"/>
              <a:t>1: </a:t>
            </a:r>
            <a:r>
              <a:rPr lang="nl-NL" sz="2200" i="1" dirty="0"/>
              <a:t>sept 1939 – juni 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712976"/>
            <a:ext cx="11090365" cy="5145024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1939, 1 september: </a:t>
            </a:r>
            <a:r>
              <a:rPr lang="nl-NL" sz="3200" b="1" dirty="0" err="1" smtClean="0"/>
              <a:t>Fall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Weiss</a:t>
            </a:r>
            <a:r>
              <a:rPr lang="nl-NL" sz="3200" dirty="0" smtClean="0"/>
              <a:t>. ND valt Polen binnen. Engeland verklaart ND de oorlog. De Tweede Wereldoorlog is begonnen.</a:t>
            </a:r>
          </a:p>
          <a:p>
            <a:r>
              <a:rPr lang="nl-NL" sz="3200" dirty="0" smtClean="0"/>
              <a:t>1940, mei – juli: </a:t>
            </a:r>
            <a:r>
              <a:rPr lang="nl-NL" sz="3200" b="1" dirty="0" err="1" smtClean="0"/>
              <a:t>Fall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Gelb</a:t>
            </a:r>
            <a:r>
              <a:rPr lang="nl-NL" sz="3200" dirty="0" smtClean="0"/>
              <a:t>.</a:t>
            </a:r>
            <a:r>
              <a:rPr lang="nl-NL" sz="3200" b="1" dirty="0" smtClean="0"/>
              <a:t> </a:t>
            </a:r>
            <a:r>
              <a:rPr lang="nl-NL" sz="3200" dirty="0" smtClean="0"/>
              <a:t>ND verovert Nederland en België. En Frankrijk (</a:t>
            </a:r>
            <a:r>
              <a:rPr lang="nl-NL" sz="3200" dirty="0" err="1" smtClean="0"/>
              <a:t>Fall</a:t>
            </a:r>
            <a:r>
              <a:rPr lang="nl-NL" sz="3200" dirty="0" smtClean="0"/>
              <a:t> Rot). </a:t>
            </a:r>
            <a:r>
              <a:rPr lang="nl-NL" sz="3200" b="1" dirty="0" smtClean="0"/>
              <a:t>Battle of Britain </a:t>
            </a:r>
            <a:r>
              <a:rPr lang="nl-NL" sz="3200" dirty="0" smtClean="0"/>
              <a:t>mislukt.</a:t>
            </a:r>
            <a:br>
              <a:rPr lang="nl-NL" sz="3200" dirty="0" smtClean="0"/>
            </a:br>
            <a:r>
              <a:rPr lang="nl-NL" sz="3200" dirty="0" smtClean="0"/>
              <a:t>         september: </a:t>
            </a:r>
            <a:r>
              <a:rPr lang="nl-NL" sz="3200" b="1" dirty="0" smtClean="0"/>
              <a:t>driemogendhedenpact</a:t>
            </a:r>
            <a:r>
              <a:rPr lang="nl-NL" sz="3200" dirty="0" smtClean="0"/>
              <a:t> tussen ND, Italië en Japan.</a:t>
            </a:r>
            <a:br>
              <a:rPr lang="nl-NL" sz="3200" dirty="0" smtClean="0"/>
            </a:br>
            <a:r>
              <a:rPr lang="nl-NL" sz="3200" dirty="0" smtClean="0"/>
              <a:t>         Bulgarije, </a:t>
            </a:r>
            <a:r>
              <a:rPr lang="nl-NL" sz="3200" dirty="0" err="1" smtClean="0"/>
              <a:t>Hongerije</a:t>
            </a:r>
            <a:r>
              <a:rPr lang="nl-NL" sz="3200" dirty="0" smtClean="0"/>
              <a:t>, Slowakije, Roemenië sluiten zich aan bij ND.</a:t>
            </a:r>
            <a:br>
              <a:rPr lang="nl-NL" sz="3200" dirty="0" smtClean="0"/>
            </a:br>
            <a:r>
              <a:rPr lang="nl-NL" sz="3200" dirty="0" smtClean="0"/>
              <a:t>         Joegoslavië en Griekenland worden veroverd door ND.</a:t>
            </a:r>
            <a:br>
              <a:rPr lang="nl-NL" sz="3200" dirty="0" smtClean="0"/>
            </a:br>
            <a:r>
              <a:rPr lang="nl-NL" sz="3200" dirty="0" smtClean="0"/>
              <a:t>         (Fase 1 sept 1939 – juni 1941)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1906" y="365125"/>
            <a:ext cx="5891893" cy="1325563"/>
          </a:xfrm>
        </p:spPr>
        <p:txBody>
          <a:bodyPr/>
          <a:lstStyle/>
          <a:p>
            <a:r>
              <a:rPr lang="nl-NL" b="1" dirty="0" smtClean="0"/>
              <a:t>Val van Frankrijk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200" dirty="0" smtClean="0"/>
              <a:t>- </a:t>
            </a:r>
            <a:r>
              <a:rPr lang="nl-NL" sz="2800" dirty="0" smtClean="0"/>
              <a:t>juni 1940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upload.wikimedia.org/wikipedia/commons/4/4a/Bundesarchiv_Bild_101I-126-0350-26A%2C_Paris%2C_Einmarsch%2C_Parade_deutscher_Trup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700688"/>
            <a:ext cx="7556500" cy="51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d/db/Adolf_Hitler_in_Paris_1940.jpg/800px-Adolf_Hitler_in_Paris_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3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7" y="387413"/>
            <a:ext cx="11596769" cy="1325563"/>
          </a:xfrm>
        </p:spPr>
        <p:txBody>
          <a:bodyPr/>
          <a:lstStyle/>
          <a:p>
            <a:r>
              <a:rPr lang="nl-NL" dirty="0"/>
              <a:t>Verloop van de Tweede Wereldoorlog</a:t>
            </a:r>
            <a:br>
              <a:rPr lang="nl-NL" dirty="0"/>
            </a:br>
            <a:r>
              <a:rPr lang="nl-NL" sz="2200" i="1" dirty="0"/>
              <a:t>Fase </a:t>
            </a:r>
            <a:r>
              <a:rPr lang="nl-NL" sz="2200" i="1" dirty="0" smtClean="0"/>
              <a:t>2: juni 1941 – februari 1943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712976"/>
            <a:ext cx="11090365" cy="5145024"/>
          </a:xfrm>
        </p:spPr>
        <p:txBody>
          <a:bodyPr>
            <a:normAutofit lnSpcReduction="10000"/>
          </a:bodyPr>
          <a:lstStyle/>
          <a:p>
            <a:r>
              <a:rPr lang="nl-NL" sz="3200" dirty="0" smtClean="0"/>
              <a:t>1941, juni: </a:t>
            </a:r>
            <a:r>
              <a:rPr lang="nl-NL" sz="3200" b="1" dirty="0" smtClean="0"/>
              <a:t>Operatie Barbarossa</a:t>
            </a:r>
            <a:r>
              <a:rPr lang="nl-NL" sz="3200" dirty="0" smtClean="0"/>
              <a:t>. Massale aanval ND op de Sovjet-Unie. Doelen:</a:t>
            </a:r>
            <a:br>
              <a:rPr lang="nl-NL" sz="3200" dirty="0" smtClean="0"/>
            </a:br>
            <a:r>
              <a:rPr lang="nl-NL" sz="3200" dirty="0" smtClean="0"/>
              <a:t>1) Joods-communistische leiders verslaan.</a:t>
            </a:r>
            <a:br>
              <a:rPr lang="nl-NL" sz="3200" dirty="0" smtClean="0"/>
            </a:br>
            <a:r>
              <a:rPr lang="nl-NL" sz="3200" dirty="0" smtClean="0"/>
              <a:t>2) </a:t>
            </a:r>
            <a:r>
              <a:rPr lang="nl-NL" sz="3200" b="1" dirty="0" err="1" smtClean="0"/>
              <a:t>Untermenschen</a:t>
            </a:r>
            <a:r>
              <a:rPr lang="nl-NL" sz="3200" dirty="0" smtClean="0"/>
              <a:t> (joden, </a:t>
            </a:r>
            <a:r>
              <a:rPr lang="nl-NL" sz="3200" dirty="0" err="1" smtClean="0"/>
              <a:t>slavische</a:t>
            </a:r>
            <a:r>
              <a:rPr lang="nl-NL" sz="3200" dirty="0" smtClean="0"/>
              <a:t> volkeren) uitroeien.</a:t>
            </a:r>
            <a:br>
              <a:rPr lang="nl-NL" sz="3200" dirty="0" smtClean="0"/>
            </a:br>
            <a:r>
              <a:rPr lang="nl-NL" sz="3200" dirty="0" smtClean="0"/>
              <a:t>3) Ruimte vrijmaken (</a:t>
            </a:r>
            <a:r>
              <a:rPr lang="nl-NL" sz="3200" b="1" dirty="0" smtClean="0"/>
              <a:t>Lebensraum</a:t>
            </a:r>
            <a:r>
              <a:rPr lang="nl-NL" sz="3200" dirty="0" smtClean="0"/>
              <a:t>) voor </a:t>
            </a:r>
            <a:r>
              <a:rPr lang="nl-NL" sz="3200" b="1" dirty="0" err="1" smtClean="0"/>
              <a:t>Ubermenschen</a:t>
            </a:r>
            <a:r>
              <a:rPr lang="nl-NL" sz="3200" dirty="0" smtClean="0"/>
              <a:t>.</a:t>
            </a:r>
            <a:br>
              <a:rPr lang="nl-NL" sz="3200" dirty="0" smtClean="0"/>
            </a:br>
            <a:r>
              <a:rPr lang="nl-NL" sz="3200" dirty="0" smtClean="0"/>
              <a:t>4) Olie in de Kaukasus bemachtigen.</a:t>
            </a:r>
          </a:p>
          <a:p>
            <a:endParaRPr lang="nl-NL" sz="3200" dirty="0"/>
          </a:p>
          <a:p>
            <a:r>
              <a:rPr lang="nl-NL" sz="3200" dirty="0" smtClean="0"/>
              <a:t>1941/42: Japan valt de VS aan (Pearl </a:t>
            </a:r>
            <a:r>
              <a:rPr lang="nl-NL" sz="3200" dirty="0" err="1" smtClean="0"/>
              <a:t>Harbor</a:t>
            </a:r>
            <a:r>
              <a:rPr lang="nl-NL" sz="3200" dirty="0" smtClean="0"/>
              <a:t>) en verovert in rap tempo Westerse kolonies (Vietnam, Singapore, Indonesië). De VS verklaren de </a:t>
            </a:r>
            <a:r>
              <a:rPr lang="nl-NL" sz="3200" b="1" dirty="0" err="1" smtClean="0"/>
              <a:t>asmogendheden</a:t>
            </a:r>
            <a:r>
              <a:rPr lang="nl-NL" sz="3200" b="1" dirty="0" smtClean="0"/>
              <a:t> </a:t>
            </a:r>
            <a:r>
              <a:rPr lang="nl-NL" sz="3200" dirty="0" smtClean="0"/>
              <a:t>de oorlog. De </a:t>
            </a:r>
            <a:r>
              <a:rPr lang="nl-NL" sz="3200" b="1" dirty="0" smtClean="0"/>
              <a:t>Grote Alliantie </a:t>
            </a:r>
            <a:r>
              <a:rPr lang="nl-NL" sz="3200" dirty="0" smtClean="0"/>
              <a:t>bestond nu uit Groot-Brittannië, Sovjet-Unie en de VS. Vanaf juni 1942 worden de Japanners in het defensief gedwongen.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1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Partijen in de Tweede Wereldoorlog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3416" y="1693409"/>
            <a:ext cx="3568926" cy="823912"/>
          </a:xfrm>
        </p:spPr>
        <p:txBody>
          <a:bodyPr/>
          <a:lstStyle/>
          <a:p>
            <a:r>
              <a:rPr lang="nl-NL" sz="3600" dirty="0" err="1" smtClean="0"/>
              <a:t>Asmogendheden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95212" y="2478088"/>
            <a:ext cx="2730726" cy="41841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nl-NL" sz="3500" dirty="0" smtClean="0"/>
              <a:t>Nazi-Duitsland</a:t>
            </a:r>
          </a:p>
          <a:p>
            <a:pPr>
              <a:lnSpc>
                <a:spcPct val="160000"/>
              </a:lnSpc>
            </a:pPr>
            <a:r>
              <a:rPr lang="nl-NL" sz="3500" dirty="0" smtClean="0"/>
              <a:t>Italië</a:t>
            </a:r>
          </a:p>
          <a:p>
            <a:pPr>
              <a:lnSpc>
                <a:spcPct val="160000"/>
              </a:lnSpc>
            </a:pPr>
            <a:r>
              <a:rPr lang="nl-NL" sz="3500" dirty="0" smtClean="0"/>
              <a:t>Japan</a:t>
            </a:r>
          </a:p>
          <a:p>
            <a:endParaRPr lang="nl-NL" dirty="0"/>
          </a:p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Hongarije</a:t>
            </a:r>
          </a:p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Bulgarije</a:t>
            </a:r>
          </a:p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Roemenië</a:t>
            </a:r>
          </a:p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Slowakije</a:t>
            </a:r>
          </a:p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Vichy-Frankrijk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509625" y="1693409"/>
            <a:ext cx="5183188" cy="82391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Geallieerden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509624" y="2517321"/>
            <a:ext cx="5959929" cy="36845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500" dirty="0" smtClean="0"/>
              <a:t>Groot-Brittannië</a:t>
            </a:r>
          </a:p>
          <a:p>
            <a:pPr>
              <a:lnSpc>
                <a:spcPct val="150000"/>
              </a:lnSpc>
            </a:pPr>
            <a:r>
              <a:rPr lang="nl-NL" sz="2500" dirty="0" smtClean="0"/>
              <a:t>Sovjet-Unie (vanaf juni 1941)</a:t>
            </a:r>
          </a:p>
          <a:p>
            <a:pPr>
              <a:lnSpc>
                <a:spcPct val="150000"/>
              </a:lnSpc>
            </a:pPr>
            <a:r>
              <a:rPr lang="nl-NL" sz="2500" dirty="0" smtClean="0"/>
              <a:t>Verenigde Staten (vanaf dec. 1941)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500" dirty="0" smtClean="0"/>
          </a:p>
          <a:p>
            <a:r>
              <a:rPr lang="nl-NL" sz="2000" dirty="0" smtClean="0">
                <a:solidFill>
                  <a:schemeClr val="bg1">
                    <a:lumMod val="75000"/>
                  </a:schemeClr>
                </a:solidFill>
              </a:rPr>
              <a:t>Frankrijk (vanaf 1939, in 1940 bezet, in 1944 bevrijd)</a:t>
            </a:r>
          </a:p>
          <a:p>
            <a:r>
              <a:rPr lang="nl-NL" sz="2000" dirty="0" smtClean="0">
                <a:solidFill>
                  <a:schemeClr val="bg1">
                    <a:lumMod val="75000"/>
                  </a:schemeClr>
                </a:solidFill>
              </a:rPr>
              <a:t>Nederland en andere door Nazi-Duitsland bezette landen.</a:t>
            </a:r>
            <a:endParaRPr lang="nl-NL" dirty="0"/>
          </a:p>
        </p:txBody>
      </p:sp>
      <p:pic>
        <p:nvPicPr>
          <p:cNvPr id="1026" name="Picture 2" descr="https://upload.wikimedia.org/wikipedia/commons/thumb/7/7c/Flag_of_the_German_Reich_%281935%E2%80%931945%29.svg/220px-Flag_of_the_German_Reich_%281935%E2%80%931945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9" y="2517321"/>
            <a:ext cx="896483" cy="5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d/Flag_of_Italy_%281861-1946%29.svg/220px-Flag_of_Italy_%281861-1946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9" y="3121252"/>
            <a:ext cx="896483" cy="5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9" y="3822546"/>
            <a:ext cx="896483" cy="5976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938" y="2556554"/>
            <a:ext cx="1073242" cy="53789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938" y="3160485"/>
            <a:ext cx="1073242" cy="53662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938" y="3759499"/>
            <a:ext cx="1073242" cy="5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788</Words>
  <Application>Microsoft Office PowerPoint</Application>
  <PresentationFormat>Breedbeeld</PresentationFormat>
  <Paragraphs>139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Kantoorthema</vt:lpstr>
      <vt:lpstr>De Tweede  Wereldoorlog</vt:lpstr>
      <vt:lpstr>Lees H1 en H2 en zet in juiste volgorde:</vt:lpstr>
      <vt:lpstr>Aanloop naar de Tweede Wereldoorlog</vt:lpstr>
      <vt:lpstr>Aanloop naar de Tweede Wereldoorlog</vt:lpstr>
      <vt:lpstr>PowerPoint-presentatie</vt:lpstr>
      <vt:lpstr>Verloop van de Tweede Wereldoorlog Fase 1: sept 1939 – juni 1941</vt:lpstr>
      <vt:lpstr>Val van Frankrijk  - juni 1940</vt:lpstr>
      <vt:lpstr>Verloop van de Tweede Wereldoorlog Fase 2: juni 1941 – februari 1943</vt:lpstr>
      <vt:lpstr>Partijen in de Tweede Wereldoorlog </vt:lpstr>
      <vt:lpstr>Einde Tweede Wereldoorlog Europa &amp; Azië</vt:lpstr>
      <vt:lpstr>1. Wie had het in werkelijkheid voor het zeggen in Japan tijdens WO II?</vt:lpstr>
      <vt:lpstr>2. Waarom viel Japan zoveel landen aan?</vt:lpstr>
      <vt:lpstr>3. Japanners lieten vele westerse gevangenen werken aan uitputtende bouwprojecten, zoals…</vt:lpstr>
      <vt:lpstr>1. Wie had het in werkelijkheid voor het zeggen in Japan?</vt:lpstr>
      <vt:lpstr>1. Wie had het in werkelijkheid voor het zeggen in Japan?</vt:lpstr>
      <vt:lpstr>2. Waarom viel Japan zoveel landen aan?</vt:lpstr>
      <vt:lpstr>2. Waarom viel Japan zoveel landen aan?</vt:lpstr>
      <vt:lpstr>3. Japanners lieten vele westerse gevangenen werken aan uitputtende bouwprojecten, zoals…</vt:lpstr>
      <vt:lpstr>3. Japanners lieten vele westerse gevangenen werken aan uitputtende bouwprojecten, zoals…</vt:lpstr>
      <vt:lpstr>PowerPoint-presentatie</vt:lpstr>
      <vt:lpstr>PowerPoint-presentatie</vt:lpstr>
      <vt:lpstr>Verloop van de Tweede Wereldoorlog Fase 3: februari 1943 – mei (augustus) 1945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RSG Pantarijn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Tweede  Wereldoorlog</dc:title>
  <dc:creator>Stefan Rops</dc:creator>
  <cp:lastModifiedBy>Stefan Rops</cp:lastModifiedBy>
  <cp:revision>184</cp:revision>
  <dcterms:created xsi:type="dcterms:W3CDTF">2017-02-15T13:38:49Z</dcterms:created>
  <dcterms:modified xsi:type="dcterms:W3CDTF">2018-04-04T05:58:37Z</dcterms:modified>
</cp:coreProperties>
</file>